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9A93-D505-4880-837A-579771F0D738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2A3-DEDA-4240-9936-380981D47A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reredesim.sp.gov.br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planejamento.viabilidadeindeferimentos@barueri.sp.gov.br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VIABILIDADE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9600" dirty="0" smtClean="0">
                <a:latin typeface="Arial" pitchFamily="34" charset="0"/>
                <a:cs typeface="Arial" pitchFamily="34" charset="0"/>
              </a:rPr>
            </a:br>
            <a:r>
              <a:rPr lang="pt-BR" sz="3000" dirty="0" smtClean="0">
                <a:latin typeface="Arial" pitchFamily="34" charset="0"/>
                <a:cs typeface="Arial" pitchFamily="34" charset="0"/>
              </a:rPr>
              <a:t>EMPRESA ESTABELECIDA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6689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4282" y="178592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 a resposta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SIM”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2108183" y="29353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14282" y="478632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Após digitar o CEP, os dados do endereço serão carregados conforme a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base de dados dos Correios, indicar o número, conforme IPTU.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65858"/>
            <a:ext cx="8858280" cy="31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000108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Caso houver, indicar complemento de endereço: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965307" y="167797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6200000" flipH="1">
            <a:off x="3536945" y="1677974"/>
            <a:ext cx="35559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85720" y="471488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b="1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>O complemento é indicado por dois campos: o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tipo do complemento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disponíveis pela Receita Federal e a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descrição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porém a descrição em alguns casos, onde não houver </a:t>
            </a:r>
            <a:r>
              <a:rPr lang="pt-BR" sz="1500" i="1" dirty="0" smtClean="0">
                <a:latin typeface="Arial" pitchFamily="34" charset="0"/>
                <a:cs typeface="Arial" pitchFamily="34" charset="0"/>
              </a:rPr>
              <a:t>“descrição”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poderá utilizar o espaço em branco: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7" y="6000768"/>
            <a:ext cx="8858279" cy="7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ector de seta reta 17"/>
          <p:cNvCxnSpPr/>
          <p:nvPr/>
        </p:nvCxnSpPr>
        <p:spPr>
          <a:xfrm rot="10800000">
            <a:off x="4572000" y="20002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5751521" y="62500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750065" y="62500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428860" y="2071678"/>
            <a:ext cx="65722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b="1" dirty="0" smtClean="0">
                <a:latin typeface="Arial" pitchFamily="34" charset="0"/>
                <a:cs typeface="Arial" pitchFamily="34" charset="0"/>
              </a:rPr>
            </a:br>
            <a:r>
              <a:rPr lang="pt-BR" sz="1400" dirty="0" smtClean="0">
                <a:latin typeface="Arial" pitchFamily="34" charset="0"/>
                <a:cs typeface="Arial" pitchFamily="34" charset="0"/>
              </a:rPr>
              <a:t>Empresas estabelecidas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Centros de Negócios, deverão informar o complemento conforme Contrato de Prestação de Serviços com o Centro de Negócios, nos demais casos, o complemento deverá ser informado conforme o carnê do IPTU, salvo em casos que utilize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parte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do imóvel qual deverá informar um complemento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adicional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(Ex: Rua Vila Lobos, XX – Galpão 1 tem a área edificada de 400m², na utilização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total do imóvel não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há necessidade de complemento, já na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utilização parcial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do imóvel deverá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incluir complemento  adicional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caracterizando a área do estabelecimento informada, qual ficaria Rua Vila Lobos, XX – Galpão 1 –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Parte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714488"/>
            <a:ext cx="8858280" cy="7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24294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Indicar as áreas e quantidade de funcionário: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250927" y="19637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1406" y="2539553"/>
            <a:ext cx="87868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do Imóvel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deverá indicar a área aprovada do Corpo de Bombeiros (AVCB, CLCB);</a:t>
            </a:r>
          </a:p>
          <a:p>
            <a:pPr algn="just"/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do Estabelecimento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indica a área utilizada pela empresa, em casos de salas, conjuntos, </a:t>
            </a:r>
            <a:r>
              <a:rPr lang="pt-BR" sz="1700" i="1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deverá indicar a área edificada do imóvel utilizado, salvo em casos de subdivisão de salas, conjuntos, quais deverão indicar área inferior a área edificada do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IPTU (mínimo de 20m² para fins de tributação);</a:t>
            </a: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Em casos de utilização </a:t>
            </a:r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mais de um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imóvel, deverá indicar na área do </a:t>
            </a:r>
            <a:br>
              <a:rPr lang="pt-BR" sz="1700" dirty="0" smtClean="0">
                <a:latin typeface="Arial" pitchFamily="34" charset="0"/>
                <a:cs typeface="Arial" pitchFamily="34" charset="0"/>
              </a:rPr>
            </a:br>
            <a:r>
              <a:rPr lang="pt-BR" sz="1700" dirty="0" smtClean="0">
                <a:latin typeface="Arial" pitchFamily="34" charset="0"/>
                <a:cs typeface="Arial" pitchFamily="34" charset="0"/>
              </a:rPr>
              <a:t>estabelecimento, a </a:t>
            </a:r>
            <a:r>
              <a:rPr lang="pt-B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soma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das áreas edificadas dos imóveis utilizados.</a:t>
            </a:r>
          </a:p>
          <a:p>
            <a:endParaRPr lang="pt-BR" sz="1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2751125" y="19637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4913667"/>
            <a:ext cx="892971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81936" y="5572140"/>
            <a:ext cx="891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Selecione caso tenha protocolo anterior de viabilidade não passível e informe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o protocolo anterior.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16200000" flipH="1">
            <a:off x="-71470" y="500063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00570"/>
            <a:ext cx="8715436" cy="9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26" y="1357298"/>
            <a:ext cx="8434402" cy="10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00010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tipo de imóvel, deve ser informado: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893869" y="153509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3322629" y="160653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904" y="2571744"/>
            <a:ext cx="884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Urbano: Possuem Inscrição Cadastral do Imóvel, obtido no carnê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IPTU (composta por 19 dígitos);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Rural: O município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contempla esse tipo de imóvel;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Imóvel sem regularização: Imóveis concedidos pela PMB, quais possuem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cadastro na Secretaria da Habitação, deverá protocolar na Secretaria de Planejamento e Urbanismo,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Numeração Oficial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emitidos pela Secretaria de Habitação.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406" y="5391709"/>
            <a:ext cx="907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 opção do imóvel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Urbano”,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informar a Inscrição Cadastral do Imóvel,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referente ao imóvel utilizado.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casos de utilização de mais de um imóvel todas as inscrições deverão ser indicadas.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87868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de seta reta 12"/>
          <p:cNvCxnSpPr/>
          <p:nvPr/>
        </p:nvCxnSpPr>
        <p:spPr>
          <a:xfrm rot="5400000">
            <a:off x="1963718" y="28924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266" y="1214422"/>
            <a:ext cx="8983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opção de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“Imóvel sem regularização”,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não habilita o preenchimento da Inscrição do Imóvel por não possuir a Inscrição do Imóvel, qual então deverá protocolar na Secretaria de Planejamento e Urbanismo,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Documento de Numeração Oficial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Termo de Concessão do Imóvel,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emitidos pela Secretaria de Habitação.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1406" y="3571876"/>
            <a:ext cx="895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Indicar o horário de funcionamento da empresa, o mesmo horário deverá ser informado no Cadastro de Contribuinte Mobiliário, na solicitação de Inscrição Municipal: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752994"/>
            <a:ext cx="8584102" cy="18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84709"/>
            <a:ext cx="856322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de seta reta 12"/>
          <p:cNvCxnSpPr/>
          <p:nvPr/>
        </p:nvCxnSpPr>
        <p:spPr>
          <a:xfrm rot="5400000">
            <a:off x="2108183" y="216251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266" y="1484643"/>
            <a:ext cx="444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Indique o tipo de unidade da empresa: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2844" y="3199155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Indique: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Produtiva: Para as empresas quais exercem a atividade econômica no local;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Auxiliar: Para as atividades quais não são exercidas no local (e-commerce,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escritórios, empresas com endereço apenas para correspondência, empresas estabelecidas em Centros de Negócios).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643050"/>
            <a:ext cx="8858280" cy="23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267" y="1005472"/>
            <a:ext cx="890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pesquisa das atividades deverá ser feita por palavras-chaves das atividades econômicas escolhidas pela empresa: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1285852" y="200024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4214818"/>
            <a:ext cx="9003441" cy="231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ector de seta reta 16"/>
          <p:cNvCxnSpPr/>
          <p:nvPr/>
        </p:nvCxnSpPr>
        <p:spPr>
          <a:xfrm rot="10800000">
            <a:off x="1285852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-32" y="4000504"/>
            <a:ext cx="8929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Indique se a atividade adicionada será a principal, e ainda se a atividade será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ou não exercida no local.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empresas estabelecidas em Centros de Negócios,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nenhuma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atividade poderá ser exercida no local.</a:t>
            </a:r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857897"/>
            <a:ext cx="8858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643050"/>
            <a:ext cx="8929750" cy="23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2" y="1214422"/>
            <a:ext cx="686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Adicione a(s) atividade(s) econômica(s) que a empresa exercerá: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8001024" y="3214686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5180017" y="617856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7608909" y="617856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266" y="1270329"/>
            <a:ext cx="882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Adicione a(s) atividade(s) auxiliar(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a ser(em) exercida(s) no local, e selecione a principal: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00100" y="2857496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5322893" y="432118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00240"/>
            <a:ext cx="6191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ector de seta reta 17"/>
          <p:cNvCxnSpPr/>
          <p:nvPr/>
        </p:nvCxnSpPr>
        <p:spPr>
          <a:xfrm>
            <a:off x="5857884" y="2857496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2" y="1428736"/>
            <a:ext cx="90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Empresas estabelecidas em Centros de Negócios deverão informar que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terão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estabelecimento, porém as atividades econômicas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não serão estabelecidas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local, e a atividade auxiliar deverá ser indicada como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escritório administrativo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14622"/>
            <a:ext cx="8858280" cy="75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471878"/>
            <a:ext cx="4493429" cy="317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ector de seta reta 12"/>
          <p:cNvCxnSpPr/>
          <p:nvPr/>
        </p:nvCxnSpPr>
        <p:spPr>
          <a:xfrm rot="10800000" flipV="1">
            <a:off x="6786578" y="3199774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0800000" flipV="1">
            <a:off x="6286512" y="3189456"/>
            <a:ext cx="276228" cy="10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0800000" flipV="1">
            <a:off x="6000760" y="4128468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1928794" y="4128468"/>
            <a:ext cx="29527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214422"/>
            <a:ext cx="8229600" cy="5300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ACESSO: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acesso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REDESIM </a:t>
            </a:r>
            <a:r>
              <a:rPr lang="pt-BR" dirty="0">
                <a:latin typeface="Arial" pitchFamily="34" charset="0"/>
                <a:cs typeface="Arial" pitchFamily="34" charset="0"/>
              </a:rPr>
              <a:t>é permitido através do site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2"/>
              </a:rPr>
              <a:t>https://vreredesim.sp.gov.br/home</a:t>
            </a:r>
            <a:endParaRPr lang="pt-BR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permitido através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Certificado </a:t>
            </a:r>
            <a:r>
              <a:rPr lang="pt-BR" dirty="0">
                <a:latin typeface="Arial" pitchFamily="34" charset="0"/>
                <a:cs typeface="Arial" pitchFamily="34" charset="0"/>
              </a:rPr>
              <a:t>Digital devidamente vinculado a empresa,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e-CNPJ</a:t>
            </a:r>
            <a:r>
              <a:rPr lang="pt-BR" dirty="0">
                <a:latin typeface="Arial" pitchFamily="34" charset="0"/>
                <a:cs typeface="Arial" pitchFamily="34" charset="0"/>
              </a:rPr>
              <a:t>, 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e-CPF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sócios, representante legal da empresa, ou ainda através da senha do portal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gov.br</a:t>
            </a:r>
            <a:endParaRPr lang="pt-BR" i="1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143116"/>
            <a:ext cx="8858280" cy="213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406" y="1600130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Deverá ainda indicar a forma de atuação da empresa: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rot="10800000" flipV="1">
            <a:off x="1285852" y="2714620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1406" y="4507064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Observe que em nosso exemplo, como empresa estabelecida, a opção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i="1" dirty="0" smtClean="0">
                <a:latin typeface="Arial" pitchFamily="34" charset="0"/>
                <a:cs typeface="Arial" pitchFamily="34" charset="0"/>
              </a:rPr>
              <a:t>“Estabelecimento Fixo”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já vem como a opção selecionada.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32" y="1270329"/>
            <a:ext cx="90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Confirme a declaração que a consulta de viabilidade tem a intenção de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abertura de empresa: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" y="1952626"/>
            <a:ext cx="8992203" cy="21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0"/>
          <p:cNvCxnSpPr/>
          <p:nvPr/>
        </p:nvCxnSpPr>
        <p:spPr>
          <a:xfrm rot="10800000" flipV="1">
            <a:off x="4214810" y="3856833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338" y="4286256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Indique o Nome Empresarial pretendido e o Objeto Social da empresa: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93" y="4786322"/>
            <a:ext cx="881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ctor de seta reta 11"/>
          <p:cNvCxnSpPr/>
          <p:nvPr/>
        </p:nvCxnSpPr>
        <p:spPr>
          <a:xfrm rot="5400000">
            <a:off x="7072727" y="5643181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7071139" y="6071015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82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25395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14282" y="2143116"/>
            <a:ext cx="8786874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8786842" cy="3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7929586" y="3357562"/>
            <a:ext cx="1071538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14818"/>
            <a:ext cx="8672561" cy="10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tângulo 22"/>
          <p:cNvSpPr/>
          <p:nvPr/>
        </p:nvSpPr>
        <p:spPr>
          <a:xfrm>
            <a:off x="142844" y="4833882"/>
            <a:ext cx="8858312" cy="4286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42844" y="128586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Confira os dados da solicitação: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2844" y="285749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Finalize a solicitação: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42844" y="378619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Protocolo e resumo da solicitação: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6349" y="5357826"/>
            <a:ext cx="8854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Aguarde a análise da PMB,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prossiga o registro da empresa, solicitando o DBE, com parecer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não passível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deverá encaminhar um e-mail para </a:t>
            </a:r>
            <a:r>
              <a:rPr lang="pt-BR" i="1" dirty="0" smtClean="0">
                <a:latin typeface="Arial" pitchFamily="34" charset="0"/>
                <a:cs typeface="Arial" pitchFamily="34" charset="0"/>
                <a:hlinkClick r:id="rId7"/>
              </a:rPr>
              <a:t>planejamento.viabilidadeindeferimentos@barueri.sp.gov.br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número do protocolo, data e horário da solicitação para verificar os motivos do parecer não passível e as correções apontadas na análise.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3106"/>
            <a:ext cx="8686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124294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Clique em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6072198" y="307181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848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314378"/>
            <a:ext cx="629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Faça o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Login</a:t>
            </a:r>
            <a:r>
              <a:rPr lang="pt-BR" dirty="0">
                <a:latin typeface="Arial" pitchFamily="34" charset="0"/>
                <a:cs typeface="Arial" pitchFamily="34" charset="0"/>
              </a:rPr>
              <a:t> através do Certificado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Digital ou senha </a:t>
            </a:r>
            <a:r>
              <a:rPr lang="pt-BR" i="1" dirty="0" err="1" smtClean="0">
                <a:latin typeface="Arial" pitchFamily="34" charset="0"/>
                <a:cs typeface="Arial" pitchFamily="34" charset="0"/>
              </a:rPr>
              <a:t>gov.br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rot="10800000">
            <a:off x="6572264" y="400050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071802" y="5286388"/>
            <a:ext cx="857256" cy="847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143140"/>
            <a:ext cx="8877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643050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Viabilidade”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 smtClean="0"/>
          </a:p>
        </p:txBody>
      </p:sp>
      <p:cxnSp>
        <p:nvCxnSpPr>
          <p:cNvPr id="10" name="Conector de seta reta 9"/>
          <p:cNvCxnSpPr/>
          <p:nvPr/>
        </p:nvCxnSpPr>
        <p:spPr>
          <a:xfrm rot="16200000" flipH="1">
            <a:off x="2152633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H="1">
            <a:off x="1071538" y="3357563"/>
            <a:ext cx="723904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19304"/>
            <a:ext cx="8858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571612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Clique em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Nova Viabilidade”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428728" y="4786322"/>
            <a:ext cx="785818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95547"/>
            <a:ext cx="8877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44" y="1149478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exemplo será  de “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101 – Inscrição de primeiro estabelecimento”,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porém as orientações se aplicam a todos os demais eventos reservados às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suas devidas restrições de edição: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10800000">
            <a:off x="2214547" y="350043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381310"/>
            <a:ext cx="8953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06" y="1643050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Selecione as informações sobre a empresa: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2036745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4178297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6323025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400218"/>
            <a:ext cx="8982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35100" cy="94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00" y="0"/>
            <a:ext cx="14128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-32" y="993614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Selecione as informações sobre o estabelecimento: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965307" y="224947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07180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REDESIM SP / VRE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MÓDULO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VIABILIDADE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rot="10800000">
            <a:off x="1571604" y="335597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42844" y="4389318"/>
            <a:ext cx="8071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i="1" dirty="0" smtClean="0">
                <a:latin typeface="Arial" pitchFamily="34" charset="0"/>
                <a:cs typeface="Arial" pitchFamily="34" charset="0"/>
              </a:rPr>
              <a:t>“A empresa terá estabelecimento?”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, responda: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SIM: Se a empresa terá o local fixo para exercer suas atividades;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NÃO: Para os casos em que o endereço da empresa e o endereço do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empresário são os mesmos, qual será utilizado apenas como endereço para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correspondência.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Digite o CEP e pesquise.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796</Words>
  <Application>Microsoft Office PowerPoint</Application>
  <PresentationFormat>Apresentação na tela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 REDESIM SP / VRE VIABILIDADE EMPRESA ESTABELECIDA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RÁPIDA EMPRESA  MÓDULO ESTADUAL  DE LICENCIAMENTO</dc:title>
  <dc:creator>Jucesp3</dc:creator>
  <cp:lastModifiedBy>Cristiane</cp:lastModifiedBy>
  <cp:revision>71</cp:revision>
  <dcterms:created xsi:type="dcterms:W3CDTF">2018-05-14T11:58:14Z</dcterms:created>
  <dcterms:modified xsi:type="dcterms:W3CDTF">2020-03-10T00:06:42Z</dcterms:modified>
</cp:coreProperties>
</file>